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4"/>
  </p:sldMasterIdLst>
  <p:sldIdLst>
    <p:sldId id="256" r:id="rId5"/>
    <p:sldId id="264" r:id="rId6"/>
    <p:sldId id="265" r:id="rId7"/>
    <p:sldId id="266" r:id="rId8"/>
    <p:sldId id="257" r:id="rId9"/>
    <p:sldId id="258" r:id="rId10"/>
    <p:sldId id="25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5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1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7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88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3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3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4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0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7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3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0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0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8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0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A312120-9900-6E76-B182-8D15B726E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9574C3-A3EA-709F-FC90-0994FE4BA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r>
              <a:rPr lang="hu-HU"/>
              <a:t>Digitális marketing a gyógyszeriparban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434A040-1C12-8EAC-D8E9-6B3516D5D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tx1"/>
                </a:solidFill>
              </a:rPr>
              <a:t>2024. október</a:t>
            </a:r>
          </a:p>
        </p:txBody>
      </p:sp>
      <p:grpSp>
        <p:nvGrpSpPr>
          <p:cNvPr id="21" name="Group 27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2" name="Straight Connector 28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9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25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FE2424-309A-92D6-B776-E3115DAA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9678988" cy="36734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chemeClr val="tx2"/>
                </a:solidFill>
              </a:rPr>
              <a:t>I. Az egészségügyi szakemberek felé irányuló digitális marketing</a:t>
            </a:r>
          </a:p>
        </p:txBody>
      </p:sp>
    </p:spTree>
    <p:extLst>
      <p:ext uri="{BB962C8B-B14F-4D97-AF65-F5344CB8AC3E}">
        <p14:creationId xmlns:p14="http://schemas.microsoft.com/office/powerpoint/2010/main" val="193646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vatagi homokdűne hullámos mintázata">
            <a:extLst>
              <a:ext uri="{FF2B5EF4-FFF2-40B4-BE49-F238E27FC236}">
                <a16:creationId xmlns:a16="http://schemas.microsoft.com/office/drawing/2014/main" id="{0FFCB4DA-FB45-581E-3ABD-F855F0D0C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0023" b="5708"/>
          <a:stretch/>
        </p:blipFill>
        <p:spPr>
          <a:xfrm>
            <a:off x="236843" y="92108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1FE2424-309A-92D6-B776-E3115DAA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hu-HU" dirty="0"/>
              <a:t>Elektronikus direktmarketing (</a:t>
            </a:r>
            <a:r>
              <a:rPr lang="hu-HU" dirty="0" err="1"/>
              <a:t>eDM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B20942-35C4-626C-22F4-58E9FE8F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7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Nem minősül ismertető személynek az, aki a készítményhez kapcsolódó ismeretanyag egészségügyi szakemberek részére történő elektronikus </a:t>
            </a:r>
            <a:r>
              <a:rPr lang="hu-HU" sz="1700" b="1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továbbítást</a:t>
            </a:r>
            <a:r>
              <a:rPr lang="hu-HU" sz="17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végzi, azonban</a:t>
            </a:r>
          </a:p>
          <a:p>
            <a:pPr>
              <a:lnSpc>
                <a:spcPct val="90000"/>
              </a:lnSpc>
            </a:pPr>
            <a:r>
              <a:rPr lang="hu-HU" sz="17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az ilyen jellegű tevékenységet végző cégre is vonatkoznak az ismertetési tevékenység szabályai, tehát ismertetési tevékenységet folytatóként szükséges </a:t>
            </a:r>
            <a:r>
              <a:rPr lang="hu-HU" sz="1700" i="1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regisztrációval</a:t>
            </a:r>
            <a:r>
              <a:rPr lang="hu-HU" sz="17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kell rendelkeznie, és </a:t>
            </a:r>
          </a:p>
          <a:p>
            <a:pPr>
              <a:lnSpc>
                <a:spcPct val="90000"/>
              </a:lnSpc>
            </a:pPr>
            <a:r>
              <a:rPr lang="hu-HU" sz="17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mivel az ismertetési tevékenység folytatása kizárólag </a:t>
            </a:r>
            <a:r>
              <a:rPr lang="hu-HU" sz="1700" i="1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bejelentett ismertető </a:t>
            </a:r>
            <a:r>
              <a:rPr lang="hu-HU" sz="17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útján valósulhat meg, köteles legalább egy ismertető személyt foglalkoztatni és bejelenteni.</a:t>
            </a:r>
          </a:p>
          <a:p>
            <a:pPr marL="0" indent="0">
              <a:lnSpc>
                <a:spcPct val="90000"/>
              </a:lnSpc>
              <a:buNone/>
            </a:pPr>
            <a:endParaRPr lang="hu-HU" sz="1700" kern="1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1700" dirty="0"/>
          </a:p>
          <a:p>
            <a:pPr marL="0" indent="0">
              <a:lnSpc>
                <a:spcPct val="90000"/>
              </a:lnSpc>
              <a:buNone/>
            </a:pPr>
            <a:endParaRPr lang="hu-HU" sz="1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048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vatagi homokdűne hullámos mintázata">
            <a:extLst>
              <a:ext uri="{FF2B5EF4-FFF2-40B4-BE49-F238E27FC236}">
                <a16:creationId xmlns:a16="http://schemas.microsoft.com/office/drawing/2014/main" id="{5C287545-F147-CBFD-81EA-906B42383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0023" b="57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1FE2424-309A-92D6-B776-E3115DAA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hu-HU" dirty="0"/>
              <a:t>Elektronikus direktmarketing (</a:t>
            </a:r>
            <a:r>
              <a:rPr lang="hu-HU" dirty="0" err="1"/>
              <a:t>eDM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B20942-35C4-626C-22F4-58E9FE8F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 konkrét kommunikációs tevékenység megítélése szempontjából releváns a kommunikáció irányának meghatározása: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hu-HU" b="1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ismertető személy aktív közreműködése szükséges </a:t>
            </a:r>
            <a:r>
              <a:rPr lang="hu-HU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az elektronikus kommunikációban az interaktív információcsere során; 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hu-HU" b="1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ismertető személy aktív közreműködése nem szükséges </a:t>
            </a:r>
            <a:r>
              <a:rPr lang="hu-HU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 no-</a:t>
            </a:r>
            <a:r>
              <a:rPr lang="hu-HU" kern="100" dirty="0" err="1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reply</a:t>
            </a:r>
            <a:r>
              <a:rPr lang="hu-HU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típusú elektronikus levelek esetében.</a:t>
            </a:r>
          </a:p>
          <a:p>
            <a:pPr marL="228600">
              <a:lnSpc>
                <a:spcPct val="90000"/>
              </a:lnSpc>
            </a:pPr>
            <a:r>
              <a:rPr lang="hu-HU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Lényeges, hogy minősül ismertető személynek, aki az egészségügyi szakembereknek szóló ismeretanyag pusztán fizikális továbbítását végzi (</a:t>
            </a:r>
            <a:r>
              <a:rPr lang="hu-HU" kern="100" dirty="0" err="1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pl</a:t>
            </a:r>
            <a:r>
              <a:rPr lang="hu-HU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: futár, postás).</a:t>
            </a:r>
          </a:p>
          <a:p>
            <a:pPr>
              <a:lnSpc>
                <a:spcPct val="90000"/>
              </a:lnSpc>
            </a:pPr>
            <a:endParaRPr lang="hu-H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23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FE2424-309A-92D6-B776-E3115DAA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hu-HU"/>
              <a:t>Weboldalon keresztül történő szakmai tudományos információ / promóciós tartalom átadása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B20942-35C4-626C-22F4-58E9FE8F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nem jön létre aktív kapcsolat, a szakmai tudományos információ / promóciós tartalom pusztán csak megjelenik valamilyen formában egy zárt weboldalon/egyéb felületen, a megjelenített anyag tartalmára vonatkozó jogszabályi feltételeknek ebben az esetben is maradéktalanul teljesülniük kell (pontos, igazolható, naprakész, lezárás dátumának feltüntetése, stb.).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Nem szükséges ismertető személy közreműködése pl. szakmai publikáció megküldése, honlapon adott információ megjelenítése vagy hanganyag eljuttatása esetén.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ismertetésnek minősül, ezért a weboldalt olyan vállalkozás üzemeltetheti, aki ismertetési tevékenységet folytatóként be van jelentve az NNGYK-</a:t>
            </a:r>
            <a:r>
              <a:rPr lang="hu-HU" sz="1400" dirty="0" err="1">
                <a:solidFill>
                  <a:schemeClr val="tx1"/>
                </a:solidFill>
              </a:rPr>
              <a:t>nál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Fontos, hogy azon esetekben, amikor  a kommunikáció során szóban – ideértve  személyesen vagy telefonon – vagy írásban – ideértve az elektronikus eszköz útján, pl. e-mail-ben vagy </a:t>
            </a:r>
            <a:r>
              <a:rPr lang="hu-HU" sz="1400" dirty="0" err="1">
                <a:solidFill>
                  <a:schemeClr val="tx1"/>
                </a:solidFill>
              </a:rPr>
              <a:t>sms-ben</a:t>
            </a:r>
            <a:r>
              <a:rPr lang="hu-HU" sz="1400" dirty="0">
                <a:solidFill>
                  <a:schemeClr val="tx1"/>
                </a:solidFill>
              </a:rPr>
              <a:t>, </a:t>
            </a:r>
            <a:r>
              <a:rPr lang="hu-HU" sz="1400" b="1" dirty="0">
                <a:solidFill>
                  <a:schemeClr val="tx1"/>
                </a:solidFill>
              </a:rPr>
              <a:t>webes felületen </a:t>
            </a:r>
            <a:r>
              <a:rPr lang="hu-HU" sz="1400" dirty="0">
                <a:solidFill>
                  <a:schemeClr val="tx1"/>
                </a:solidFill>
              </a:rPr>
              <a:t>– párbeszéd alakulhat ki, szakmai kérdések megvitatására kerülhet sor, minden esetben szükség van ismertető személy közreműködésére!</a:t>
            </a:r>
          </a:p>
          <a:p>
            <a:pPr>
              <a:lnSpc>
                <a:spcPct val="90000"/>
              </a:lnSpc>
            </a:pPr>
            <a:endParaRPr lang="hu-HU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E5D790-EF7E-4E52-B208-793079B49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Diagonal Corner Rectangle 6">
            <a:extLst>
              <a:ext uri="{FF2B5EF4-FFF2-40B4-BE49-F238E27FC236}">
                <a16:creationId xmlns:a16="http://schemas.microsoft.com/office/drawing/2014/main" id="{479F3ED9-A242-463F-84AE-C4B05016B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581E414-311B-A2B1-37FF-DC904CB8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7" y="4692614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300"/>
              <a:t>Weboldalon keresztül történő szakmai tudományos információ / promóciós tartalom átadása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B65AE8-AD14-4AA1-2D1C-DF8BB8DC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27" y="891082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800" dirty="0"/>
              <a:t>Zárt weboldalon keresztül szakmai tudományos információt átadni, vagy ismertetési tevékenységet megvalósítani: </a:t>
            </a:r>
          </a:p>
          <a:p>
            <a:pPr>
              <a:lnSpc>
                <a:spcPct val="90000"/>
              </a:lnSpc>
            </a:pPr>
            <a:r>
              <a:rPr lang="hu-HU" sz="1800" kern="100" dirty="0"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hu-HU" sz="18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z információnak összhangban kell állnia a gyógyszer forgalomba hozatali engedélyében jóváhagyott kísérőirataiban, illetve a gyógyászati segédeszköz használati útmutatójában foglaltakkal;</a:t>
            </a:r>
          </a:p>
          <a:p>
            <a:pPr>
              <a:lnSpc>
                <a:spcPct val="90000"/>
              </a:lnSpc>
            </a:pPr>
            <a:r>
              <a:rPr lang="hu-HU" sz="1800" kern="100" dirty="0"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hu-HU" sz="18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weboldalon világosan fel kell tüntetni az információk legutolsó frissítésének napját;</a:t>
            </a:r>
          </a:p>
          <a:p>
            <a:pPr>
              <a:lnSpc>
                <a:spcPct val="90000"/>
              </a:lnSpc>
            </a:pPr>
            <a:r>
              <a:rPr lang="hu-HU" sz="1800" kern="100" dirty="0"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hu-HU" sz="18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piaci szereplőknek biztosítaniuk kell, hogy a weboldalaikon megjelent szakmai tartalom megfeleljen a jogszabályi előírásoknak.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kern="100" dirty="0">
                <a:ea typeface="Aptos" panose="020B0004020202020204" pitchFamily="34" charset="0"/>
                <a:cs typeface="Aptos" panose="020B0004020202020204" pitchFamily="34" charset="0"/>
              </a:rPr>
              <a:t>Fontos továbbá, hogy személyes találkozás nélkül ismertetés csak olyan egészségügyi szakemberek irányába folytatható, akik rendelkeznek az üzenetek fogadására alkalmas eszközzel. Nincs lehetőség ilyen eszközök átadására, még átmeneti időre sem!</a:t>
            </a:r>
            <a:endParaRPr lang="hu-HU" sz="1800" kern="1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endParaRPr lang="hu-HU" sz="1800" dirty="0"/>
          </a:p>
          <a:p>
            <a:pPr>
              <a:lnSpc>
                <a:spcPct val="90000"/>
              </a:lnSpc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21631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919398A-4303-67FB-F1D3-D895CEDA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hu-HU" sz="3300"/>
              <a:t>II. A betegek tájékoztatását szolgáló anyagok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E95F6E-FEFD-D44D-7CC0-83C2AB83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Egészségügyi szakember elektronikus úton továbbíthat a betegek részére betegedukációs </a:t>
            </a:r>
            <a:r>
              <a:rPr lang="hu-HU" sz="1400" dirty="0" err="1">
                <a:solidFill>
                  <a:schemeClr val="tx1"/>
                </a:solidFill>
              </a:rPr>
              <a:t>anyagokat,de</a:t>
            </a:r>
            <a:r>
              <a:rPr lang="hu-HU" sz="1400" dirty="0">
                <a:solidFill>
                  <a:schemeClr val="tx1"/>
                </a:solidFill>
              </a:rPr>
              <a:t> kizárólag orvosi vényre kiadható gyógyszerekről kizárólag olyan betegnek kerülhet átadásra/továbbításra, akinek orvos előzetesen az adott gyógyszert rendelte.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A tájékoztató nem lehet reklámjellegű (azaz megjelenésében, nyelvezetében és tartalmában kerülje a fogyasztóknak szóló reklámanyagok stílusjegyeit; a marketing technikák ellenében a szakmai tartalom érvényesüljön) és tartalmának a gyógyszer kísérőirataival összhangban kell lennie.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a terápiás döntést az egészségügyi szakember már meghozta. 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</a:rPr>
              <a:t>A kizárólag orvosi vényre kiadható gyógyszer nevét vagy a gyógyszert azonosító utalást tartalmazó kiadványok tiltott gyógyszerreklámnak minősülnek, ha az adott gyógyszert nem szedő beteg számára is hozzáférhető módon kerülnek átadásra!</a:t>
            </a:r>
          </a:p>
        </p:txBody>
      </p:sp>
    </p:spTree>
    <p:extLst>
      <p:ext uri="{BB962C8B-B14F-4D97-AF65-F5344CB8AC3E}">
        <p14:creationId xmlns:p14="http://schemas.microsoft.com/office/powerpoint/2010/main" val="214570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180A2-5B52-B34F-9D18-79C3D8050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7563" b="1688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9574C3-A3EA-709F-FC90-0994FE4BA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Köszönöm a figyelmet!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434A040-1C12-8EAC-D8E9-6B3516D5D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Dr. Balla Szilárd Ügyvédi Iroda</a:t>
            </a:r>
          </a:p>
          <a:p>
            <a:r>
              <a:rPr lang="hu-HU" dirty="0">
                <a:solidFill>
                  <a:schemeClr val="tx1"/>
                </a:solidFill>
              </a:rPr>
              <a:t>1122 Budapest, Bíró utca 7.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Kép 5" descr="A képen Betűtípus, Grafika, szimbólum, embléma látható&#10;&#10;Automatikusan generált leírás">
            <a:extLst>
              <a:ext uri="{FF2B5EF4-FFF2-40B4-BE49-F238E27FC236}">
                <a16:creationId xmlns:a16="http://schemas.microsoft.com/office/drawing/2014/main" id="{EC19D961-ECAD-38DD-1F49-3AA5876D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5166354"/>
            <a:ext cx="2260082" cy="12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56245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CA67AFAA7F8AD4A865D31BB638284E4" ma:contentTypeVersion="0" ma:contentTypeDescription="Új dokumentum létrehozása." ma:contentTypeScope="" ma:versionID="8ce5386c2ed3cf2444a9536ad6de50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645aac37da21bacd8b508f0a1c8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05A8F-6015-4D6A-A20F-220D01059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D768B-1B1A-49A7-A83D-053A89D60D81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9D988D5-D5D9-4768-8517-7D0212168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927</TotalTime>
  <Words>549</Words>
  <Application>Microsoft Office PowerPoint</Application>
  <PresentationFormat>Szélesvásznú</PresentationFormat>
  <Paragraphs>32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Aptos</vt:lpstr>
      <vt:lpstr>Century Gothic</vt:lpstr>
      <vt:lpstr>Symbol</vt:lpstr>
      <vt:lpstr>Wingdings 3</vt:lpstr>
      <vt:lpstr>Szelet</vt:lpstr>
      <vt:lpstr>Digitális marketing a gyógyszeriparban</vt:lpstr>
      <vt:lpstr>I. Az egészségügyi szakemberek felé irányuló digitális marketing</vt:lpstr>
      <vt:lpstr>Elektronikus direktmarketing (eDM)</vt:lpstr>
      <vt:lpstr>Elektronikus direktmarketing (eDM)</vt:lpstr>
      <vt:lpstr>Weboldalon keresztül történő szakmai tudományos információ / promóciós tartalom átadása</vt:lpstr>
      <vt:lpstr>Weboldalon keresztül történő szakmai tudományos információ / promóciós tartalom átadása</vt:lpstr>
      <vt:lpstr>II. A betegek tájékoztatását szolgáló anyagok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fogyasztói kommunikáció a Gvh. gyakorlata tükrében</dc:title>
  <dc:creator>Iroda 2</dc:creator>
  <cp:lastModifiedBy>Balla Szilárd</cp:lastModifiedBy>
  <cp:revision>27</cp:revision>
  <dcterms:created xsi:type="dcterms:W3CDTF">2023-06-06T09:18:30Z</dcterms:created>
  <dcterms:modified xsi:type="dcterms:W3CDTF">2024-10-10T14:28:49Z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0x0101007CA67AFAA7F8AD4A865D31BB638284E4</vt:lpwstr>
  </property>
</Properties>
</file>